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</p:sldMasterIdLst>
  <p:sldIdLst>
    <p:sldId id="257" r:id="rId3"/>
    <p:sldId id="271" r:id="rId4"/>
    <p:sldId id="272" r:id="rId5"/>
    <p:sldId id="273" r:id="rId6"/>
    <p:sldId id="275" r:id="rId7"/>
    <p:sldId id="276" r:id="rId8"/>
    <p:sldId id="284" r:id="rId9"/>
    <p:sldId id="282" r:id="rId10"/>
    <p:sldId id="277" r:id="rId11"/>
    <p:sldId id="278" r:id="rId12"/>
    <p:sldId id="279" r:id="rId13"/>
    <p:sldId id="280" r:id="rId14"/>
    <p:sldId id="281" r:id="rId15"/>
    <p:sldId id="283" r:id="rId1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6" name="15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18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19 Elipse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20 Elipse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22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F50D9A-30D2-4C50-AD7D-979BA08ADFC9}" type="datetime1">
              <a:rPr lang="es-CO"/>
              <a:pPr>
                <a:defRPr/>
              </a:pPr>
              <a:t>28/08/2013</a:t>
            </a:fld>
            <a:endParaRPr lang="es-CO"/>
          </a:p>
        </p:txBody>
      </p:sp>
      <p:sp>
        <p:nvSpPr>
          <p:cNvPr id="23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  <p:sp>
        <p:nvSpPr>
          <p:cNvPr id="24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84262-26D5-4E56-96AA-A8DC46276C0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AB22B57-0BC5-4357-B25E-39A30CDDC5CB}" type="datetime1">
              <a:rPr lang="es-CO" smtClean="0"/>
              <a:pPr>
                <a:defRPr/>
              </a:pPr>
              <a:t>28/08/2013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AB22B57-0BC5-4357-B25E-39A30CDDC5CB}" type="datetime1">
              <a:rPr lang="es-CO" smtClean="0"/>
              <a:pPr>
                <a:defRPr/>
              </a:pPr>
              <a:t>28/08/2013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EBF133C-7050-412E-8704-19B7B9FCF2B9}" type="datetime1">
              <a:rPr lang="es-CO" smtClean="0"/>
              <a:pPr>
                <a:defRPr/>
              </a:pPr>
              <a:t>28/08/2013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C6174EC-384A-4DE7-8656-5E9FC9DA4448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AB22B57-0BC5-4357-B25E-39A30CDDC5CB}" type="datetime1">
              <a:rPr lang="es-CO" smtClean="0"/>
              <a:pPr>
                <a:defRPr/>
              </a:pPr>
              <a:t>28/08/2013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FC72196-590D-4FF5-B29C-3EC49FD1814D}" type="datetime1">
              <a:rPr lang="es-CO" smtClean="0"/>
              <a:pPr>
                <a:defRPr/>
              </a:pPr>
              <a:t>28/08/2013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0F143E4-FE10-442A-AD43-1F091DF0D16F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E9F7B9D-3FF3-4615-8167-5A39F896FE00}" type="datetime1">
              <a:rPr lang="es-CO" smtClean="0"/>
              <a:pPr>
                <a:defRPr/>
              </a:pPr>
              <a:t>28/08/2013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44C1DC3-F085-4B09-9A97-A7F36CB99775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AB22B57-0BC5-4357-B25E-39A30CDDC5CB}" type="datetime1">
              <a:rPr lang="es-CO" smtClean="0"/>
              <a:pPr>
                <a:defRPr/>
              </a:pPr>
              <a:t>28/08/2013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fld id="{7AB22B57-0BC5-4357-B25E-39A30CDDC5CB}" type="datetime1">
              <a:rPr lang="es-CO" smtClean="0"/>
              <a:pPr>
                <a:defRPr/>
              </a:pPr>
              <a:t>28/08/2013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0" name="9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11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CA6E5C-0E41-474F-B1F3-30B63FFE28D5}" type="datetime1">
              <a:rPr lang="es-CO"/>
              <a:pPr>
                <a:defRPr/>
              </a:pPr>
              <a:t>28/08/2013</a:t>
            </a:fld>
            <a:endParaRPr lang="es-CO"/>
          </a:p>
        </p:txBody>
      </p:sp>
      <p:sp>
        <p:nvSpPr>
          <p:cNvPr id="12" name="8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3688E-DF3C-41A8-849D-27DA5805DE3C}" type="slidenum">
              <a:rPr lang="es-CO"/>
              <a:pPr>
                <a:defRPr/>
              </a:pPr>
              <a:t>‹Nº›</a:t>
            </a:fld>
            <a:endParaRPr lang="es-CO" dirty="0"/>
          </a:p>
        </p:txBody>
      </p:sp>
      <p:sp>
        <p:nvSpPr>
          <p:cNvPr id="13" name="9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 smtClean="0">
                <a:latin typeface="Century Schoolbook" pitchFamily="18" charset="0"/>
              </a:defRPr>
            </a:lvl1pPr>
          </a:lstStyle>
          <a:p>
            <a:pPr>
              <a:defRPr/>
            </a:pPr>
            <a:r>
              <a:rPr lang="es-ES"/>
              <a:t>Ing. Sonia Godoy Hortua</a:t>
            </a:r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4 Rectángulo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13" name="12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13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14 Elipse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15 Elipse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16 Elipse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17 Elipse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+mn-lt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 smtClean="0"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fld id="{07823C1E-702A-4186-B59B-04CFB4BCD48E}" type="datetime1">
              <a:rPr lang="es-CO"/>
              <a:pPr>
                <a:defRPr/>
              </a:pPr>
              <a:t>28/08/2013</a:t>
            </a:fld>
            <a:endParaRPr lang="es-CO"/>
          </a:p>
        </p:txBody>
      </p:sp>
      <p:sp>
        <p:nvSpPr>
          <p:cNvPr id="21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>
            <a:off x="4929188" y="6473825"/>
            <a:ext cx="3657600" cy="384175"/>
          </a:xfrm>
        </p:spPr>
        <p:txBody>
          <a:bodyPr/>
          <a:lstStyle>
            <a:lvl1pPr algn="r">
              <a:defRPr smtClean="0">
                <a:solidFill>
                  <a:srgbClr val="FFF39D"/>
                </a:solidFill>
              </a:defRPr>
            </a:lvl1pPr>
          </a:lstStyle>
          <a:p>
            <a:pPr>
              <a:defRPr/>
            </a:pPr>
            <a:r>
              <a:rPr lang="es-CO"/>
              <a:t>Ing. Sonia Godoy Hortua</a:t>
            </a:r>
            <a:endParaRPr lang="es-CO" dirty="0"/>
          </a:p>
        </p:txBody>
      </p:sp>
      <p:sp>
        <p:nvSpPr>
          <p:cNvPr id="22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A2A87-A7E9-49BC-A054-94898712435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4" name="3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EBF133C-7050-412E-8704-19B7B9FCF2B9}" type="datetime1">
              <a:rPr lang="es-CO"/>
              <a:pPr>
                <a:defRPr/>
              </a:pPr>
              <a:t>28/08/2013</a:t>
            </a:fld>
            <a:endParaRPr lang="es-CO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174EC-384A-4DE7-8656-5E9FC9DA444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1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2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C72196-590D-4FF5-B29C-3EC49FD1814D}" type="datetime1">
              <a:rPr lang="es-CO"/>
              <a:pPr>
                <a:defRPr/>
              </a:pPr>
              <a:t>28/08/2013</a:t>
            </a:fld>
            <a:endParaRPr lang="es-CO"/>
          </a:p>
        </p:txBody>
      </p:sp>
      <p:sp>
        <p:nvSpPr>
          <p:cNvPr id="13" name="2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143E4-FE10-442A-AD43-1F091DF0D16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4" name="22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6" name="5 Elipse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8" name="7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+mn-lt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1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9F7B9D-3FF3-4615-8167-5A39F896FE00}" type="datetime1">
              <a:rPr lang="es-CO"/>
              <a:pPr>
                <a:defRPr/>
              </a:pPr>
              <a:t>28/08/2013</a:t>
            </a:fld>
            <a:endParaRPr lang="es-CO"/>
          </a:p>
        </p:txBody>
      </p:sp>
      <p:sp>
        <p:nvSpPr>
          <p:cNvPr id="13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C1DC3-F085-4B09-9A97-A7F36CB99775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14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8F50D9A-30D2-4C50-AD7D-979BA08ADFC9}" type="datetime1">
              <a:rPr lang="es-CO" smtClean="0"/>
              <a:pPr>
                <a:defRPr/>
              </a:pPr>
              <a:t>28/08/2013</a:t>
            </a:fld>
            <a:endParaRPr lang="es-CO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6084262-26D5-4E56-96AA-A8DC46276C0F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CCA6E5C-0E41-474F-B1F3-30B63FFE28D5}" type="datetime1">
              <a:rPr lang="es-CO" smtClean="0"/>
              <a:pPr>
                <a:defRPr/>
              </a:pPr>
              <a:t>28/08/2013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‹Nº›</a:t>
            </a:fld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7823C1E-702A-4186-B59B-04CFB4BCD48E}" type="datetime1">
              <a:rPr lang="es-CO" smtClean="0"/>
              <a:pPr>
                <a:defRPr/>
              </a:pPr>
              <a:t>28/08/2013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D08A2A87-A7E9-49BC-A054-948987124351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123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24" name="16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fld id="{7AB22B57-0BC5-4357-B25E-39A30CDDC5CB}" type="datetime1">
              <a:rPr lang="es-CO"/>
              <a:pPr>
                <a:defRPr/>
              </a:pPr>
              <a:t>28/08/2013</a:t>
            </a:fld>
            <a:endParaRPr lang="es-CO"/>
          </a:p>
        </p:txBody>
      </p:sp>
      <p:sp>
        <p:nvSpPr>
          <p:cNvPr id="25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3BCABE45-9EEB-4BE4-9086-77BA236B76B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  <p:sp>
        <p:nvSpPr>
          <p:cNvPr id="26" name="20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575F6D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s-CO"/>
              <a:t>Ing. Sonia Godoy Hortua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AB22B57-0BC5-4357-B25E-39A30CDDC5CB}" type="datetime1">
              <a:rPr lang="es-CO" smtClean="0"/>
              <a:pPr>
                <a:defRPr/>
              </a:pPr>
              <a:t>28/08/2013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019180"/>
          </a:xfrm>
        </p:spPr>
        <p:txBody>
          <a:bodyPr/>
          <a:lstStyle/>
          <a:p>
            <a:pPr algn="ctr"/>
            <a:r>
              <a:rPr lang="es-CO" dirty="0" smtClean="0"/>
              <a:t>DISEÑO DE BASES DE DATOS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CO" sz="2000" dirty="0" smtClean="0"/>
              <a:t>MODELO ENTIDAD RELACION</a:t>
            </a:r>
            <a:endParaRPr lang="es-CO" sz="2000" i="1" dirty="0" smtClean="0"/>
          </a:p>
          <a:p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084262-26D5-4E56-96AA-A8DC46276C0F}" type="slidenum">
              <a:rPr lang="es-CO" smtClean="0"/>
              <a:pPr>
                <a:defRPr/>
              </a:pPr>
              <a:t>1</a:t>
            </a:fld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08630"/>
          </a:xfrm>
        </p:spPr>
        <p:txBody>
          <a:bodyPr/>
          <a:lstStyle/>
          <a:p>
            <a:r>
              <a:rPr lang="es-CO" dirty="0" smtClean="0"/>
              <a:t>Mapeo de relaciones 1:1.</a:t>
            </a:r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57224" y="4357694"/>
            <a:ext cx="6643734" cy="2000264"/>
          </a:xfrm>
        </p:spPr>
        <p:txBody>
          <a:bodyPr>
            <a:normAutofit fontScale="92500" lnSpcReduction="20000"/>
          </a:bodyPr>
          <a:lstStyle/>
          <a:p>
            <a:r>
              <a:rPr lang="es-CO" dirty="0" smtClean="0"/>
              <a:t>Se destruye la relación y la llave primaria de una de las entidades pasa a la otra como llave foránea. Los atributos de la relación, si existen, se van hacia la entidad donde quedó la llave foránea.</a:t>
            </a:r>
            <a:br>
              <a:rPr lang="es-CO" dirty="0" smtClean="0"/>
            </a:br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10</a:t>
            </a:fld>
            <a:endParaRPr lang="es-CO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1611"/>
            <a:ext cx="6264508" cy="2580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08630"/>
          </a:xfrm>
        </p:spPr>
        <p:txBody>
          <a:bodyPr/>
          <a:lstStyle/>
          <a:p>
            <a:r>
              <a:rPr lang="es-CO" dirty="0" smtClean="0"/>
              <a:t>Mapeo de relaciones 1:n.</a:t>
            </a:r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857224" y="4357694"/>
            <a:ext cx="6643734" cy="2000264"/>
          </a:xfrm>
        </p:spPr>
        <p:txBody>
          <a:bodyPr>
            <a:normAutofit fontScale="77500" lnSpcReduction="20000"/>
          </a:bodyPr>
          <a:lstStyle/>
          <a:p>
            <a:r>
              <a:rPr lang="es-CO" dirty="0" smtClean="0"/>
              <a:t>Se destruye la relación y la llave primaria de la entidad en uno pasa como llave foránea a la entidad en n. Los atributos de la relación, si existen, pasan a la entidad en n. Al final de la línea de la entidad en n se coloca un tridente o "pata de gallina". </a:t>
            </a:r>
            <a:br>
              <a:rPr lang="es-CO" dirty="0" smtClean="0"/>
            </a:br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11</a:t>
            </a:fld>
            <a:endParaRPr lang="es-CO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9958" y="1214422"/>
            <a:ext cx="589886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08630"/>
          </a:xfrm>
        </p:spPr>
        <p:txBody>
          <a:bodyPr/>
          <a:lstStyle/>
          <a:p>
            <a:r>
              <a:rPr lang="es-CO" dirty="0" smtClean="0"/>
              <a:t>Mapeo de relaciones n:n.</a:t>
            </a:r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643306" y="1714488"/>
            <a:ext cx="4500594" cy="400052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s-CO" dirty="0" smtClean="0"/>
              <a:t>Se destruye la relación reemplazándola por una entidad. Las llaves primarias de las entidades relacionadas van como llaves foráneas a la nueva entidad y pasan a componer la llave primaria.</a:t>
            </a:r>
          </a:p>
          <a:p>
            <a:pPr algn="just"/>
            <a:r>
              <a:rPr lang="es-CO" dirty="0" smtClean="0"/>
              <a:t> Los atributos de la relación si existen, serán atributos de la nueva entidad. Se coloca un tridente a lado y lado de la nueva entidad. </a:t>
            </a:r>
            <a:br>
              <a:rPr lang="es-CO" dirty="0" smtClean="0"/>
            </a:br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12</a:t>
            </a:fld>
            <a:endParaRPr lang="es-CO"/>
          </a:p>
        </p:txBody>
      </p:sp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1571612"/>
            <a:ext cx="3324509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r>
              <a:rPr lang="es-CO" dirty="0" smtClean="0"/>
              <a:t>Resultado final</a:t>
            </a:r>
            <a:endParaRPr lang="es-CO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6174EC-384A-4DE7-8656-5E9FC9DA4448}" type="slidenum">
              <a:rPr lang="es-CO" smtClean="0"/>
              <a:pPr>
                <a:defRPr/>
              </a:pPr>
              <a:t>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357298"/>
            <a:ext cx="7021525" cy="530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Paso del Modelo Entidad-Relación al Modelo Relacional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s-CO" dirty="0" smtClean="0"/>
              <a:t>Todo conjunto de entidades luego del mapeo se convierte en una tabla. Los atributos del conjunto de entidades serán los campos de la tabla y las entidades del conjunto de entidades serán los registros.</a:t>
            </a: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14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Ing. Sonia Godoy Hortua</a:t>
            </a:r>
            <a:endParaRPr lang="es-CO"/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857628"/>
            <a:ext cx="7384155" cy="1662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PASOS PARA LA REPRESENTACION DEL MODELO 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04862" y="1600200"/>
            <a:ext cx="7467600" cy="487375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457200" lvl="0" indent="-457200" algn="just">
              <a:buSzPct val="80000"/>
              <a:buFont typeface="+mj-lt"/>
              <a:buAutoNum type="arabicPeriod"/>
            </a:pPr>
            <a:r>
              <a:rPr lang="es-ES_tradnl" dirty="0" smtClean="0"/>
              <a:t>Identificación entidades.</a:t>
            </a:r>
            <a:endParaRPr lang="es-CO" dirty="0" smtClean="0"/>
          </a:p>
          <a:p>
            <a:pPr marL="457200" lvl="0" indent="-457200" algn="just">
              <a:buSzPct val="80000"/>
              <a:buFont typeface="+mj-lt"/>
              <a:buAutoNum type="arabicPeriod"/>
            </a:pPr>
            <a:r>
              <a:rPr lang="es-ES_tradnl" dirty="0" smtClean="0"/>
              <a:t>Identificación relaciones.</a:t>
            </a:r>
            <a:endParaRPr lang="es-CO" dirty="0" smtClean="0"/>
          </a:p>
          <a:p>
            <a:pPr marL="457200" lvl="0" indent="-457200" algn="just">
              <a:buSzPct val="80000"/>
              <a:buFont typeface="+mj-lt"/>
              <a:buAutoNum type="arabicPeriod"/>
            </a:pPr>
            <a:r>
              <a:rPr lang="es-ES_tradnl" dirty="0" smtClean="0"/>
              <a:t>Elaborar el diagrama entidad/relación.</a:t>
            </a:r>
            <a:endParaRPr lang="es-CO" dirty="0" smtClean="0"/>
          </a:p>
          <a:p>
            <a:pPr marL="457200" lvl="0" indent="-457200" algn="just">
              <a:buSzPct val="80000"/>
              <a:buFont typeface="+mj-lt"/>
              <a:buAutoNum type="arabicPeriod"/>
            </a:pPr>
            <a:r>
              <a:rPr lang="es-ES_tradnl" dirty="0" smtClean="0"/>
              <a:t>Identificar atributos.</a:t>
            </a:r>
            <a:endParaRPr lang="es-CO" dirty="0" smtClean="0"/>
          </a:p>
          <a:p>
            <a:pPr marL="457200" lvl="0" indent="-457200" algn="just">
              <a:buSzPct val="80000"/>
              <a:buFont typeface="+mj-lt"/>
              <a:buAutoNum type="arabicPeriod"/>
            </a:pPr>
            <a:r>
              <a:rPr lang="es-ES_tradnl" dirty="0" smtClean="0">
                <a:solidFill>
                  <a:schemeClr val="accent3"/>
                </a:solidFill>
              </a:rPr>
              <a:t>Refinar el modelo, comparándolo contra los requerimientos establecidos para el dominio de aplicación.</a:t>
            </a:r>
            <a:endParaRPr lang="es-CO" dirty="0" smtClean="0">
              <a:solidFill>
                <a:schemeClr val="accent3"/>
              </a:solidFill>
            </a:endParaRPr>
          </a:p>
          <a:p>
            <a:pPr marL="457200" lvl="0" indent="-457200" algn="just">
              <a:buSzPct val="80000"/>
              <a:buFont typeface="+mj-lt"/>
              <a:buAutoNum type="arabicPeriod"/>
            </a:pPr>
            <a:r>
              <a:rPr lang="es-ES_tradnl" dirty="0" smtClean="0"/>
              <a:t>Transformar el modelo entidad/relación a un diseño lógico </a:t>
            </a:r>
            <a:r>
              <a:rPr lang="es-ES_tradnl" dirty="0" err="1" smtClean="0"/>
              <a:t>implementable</a:t>
            </a:r>
            <a:r>
              <a:rPr lang="es-ES_tradnl" dirty="0" smtClean="0"/>
              <a:t>.  Por ejemplo, a un esquema de tablas, vistas e índices de una base de datos relacional.</a:t>
            </a:r>
            <a:endParaRPr lang="es-CO" dirty="0" smtClean="0"/>
          </a:p>
          <a:p>
            <a:pPr algn="just">
              <a:buSzPct val="80000"/>
            </a:pPr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03688E-DF3C-41A8-849D-27DA5805DE3C}" type="slidenum">
              <a:rPr lang="es-CO" smtClean="0"/>
              <a:pPr>
                <a:defRPr/>
              </a:pPr>
              <a:t>2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Ing. Sonia Godoy </a:t>
            </a:r>
            <a:r>
              <a:rPr lang="es-ES" dirty="0" err="1" smtClean="0"/>
              <a:t>Hortua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6174EC-384A-4DE7-8656-5E9FC9DA4448}" type="slidenum">
              <a:rPr lang="es-CO" smtClean="0"/>
              <a:pPr>
                <a:defRPr/>
              </a:pPr>
              <a:t>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706627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Rectángulo"/>
          <p:cNvSpPr/>
          <p:nvPr/>
        </p:nvSpPr>
        <p:spPr>
          <a:xfrm>
            <a:off x="928662" y="3286124"/>
            <a:ext cx="7286676" cy="31700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CO" sz="2000" dirty="0" smtClean="0"/>
              <a:t>Los nombres de las entidades se escriben en mayúsculas y en singular.</a:t>
            </a:r>
          </a:p>
          <a:p>
            <a:pPr>
              <a:buFont typeface="Arial" pitchFamily="34" charset="0"/>
              <a:buChar char="•"/>
            </a:pPr>
            <a:r>
              <a:rPr lang="es-CO" sz="2000" dirty="0" smtClean="0"/>
              <a:t>Los nombres de los atributos en minúsculas y en singular.</a:t>
            </a:r>
          </a:p>
          <a:p>
            <a:pPr>
              <a:buFont typeface="Arial" pitchFamily="34" charset="0"/>
              <a:buChar char="•"/>
            </a:pPr>
            <a:r>
              <a:rPr lang="es-CO" sz="2000" dirty="0" smtClean="0"/>
              <a:t>Los atributos identificadores se marcan con el símbolo #.</a:t>
            </a:r>
          </a:p>
          <a:p>
            <a:pPr>
              <a:buFont typeface="Arial" pitchFamily="34" charset="0"/>
              <a:buChar char="•"/>
            </a:pPr>
            <a:r>
              <a:rPr lang="es-CO" sz="2000" dirty="0" smtClean="0"/>
              <a:t>Los atributos obligatorios se marcan con * y los opcionales con o.</a:t>
            </a:r>
          </a:p>
          <a:p>
            <a:pPr>
              <a:buFont typeface="Arial" pitchFamily="34" charset="0"/>
              <a:buChar char="•"/>
            </a:pPr>
            <a:r>
              <a:rPr lang="es-CO" sz="2000" dirty="0" smtClean="0"/>
              <a:t>Las relaciones se representan por flechas que tienen en cada lado un nombre, la </a:t>
            </a:r>
            <a:r>
              <a:rPr lang="es-CO" sz="2000" dirty="0" err="1" smtClean="0"/>
              <a:t>cardinalidad</a:t>
            </a:r>
            <a:r>
              <a:rPr lang="es-CO" sz="2000" dirty="0" smtClean="0"/>
              <a:t> y si es obligatoria u opcional dicha relación.</a:t>
            </a:r>
            <a:br>
              <a:rPr lang="es-CO" sz="2000" dirty="0" smtClean="0"/>
            </a:br>
            <a:endParaRPr lang="es-CO" sz="2000" dirty="0"/>
          </a:p>
        </p:txBody>
      </p:sp>
      <p:sp>
        <p:nvSpPr>
          <p:cNvPr id="11" name="10 Llamada rectangular redondeada"/>
          <p:cNvSpPr/>
          <p:nvPr/>
        </p:nvSpPr>
        <p:spPr>
          <a:xfrm>
            <a:off x="1714480" y="785794"/>
            <a:ext cx="1928826" cy="500066"/>
          </a:xfrm>
          <a:prstGeom prst="wedgeRoundRectCallout">
            <a:avLst>
              <a:gd name="adj1" fmla="val 90471"/>
              <a:gd name="adj2" fmla="val 91651"/>
              <a:gd name="adj3" fmla="val 16667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 smtClean="0"/>
              <a:t>PUEDE SER</a:t>
            </a:r>
            <a:endParaRPr lang="es-CO" sz="1600" dirty="0"/>
          </a:p>
        </p:txBody>
      </p:sp>
      <p:sp>
        <p:nvSpPr>
          <p:cNvPr id="12" name="11 Llamada rectangular"/>
          <p:cNvSpPr/>
          <p:nvPr/>
        </p:nvSpPr>
        <p:spPr>
          <a:xfrm>
            <a:off x="5715008" y="785794"/>
            <a:ext cx="1571636" cy="357190"/>
          </a:xfrm>
          <a:prstGeom prst="wedgeRectCallout">
            <a:avLst>
              <a:gd name="adj1" fmla="val -83230"/>
              <a:gd name="adj2" fmla="val 1626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3" name="12 Llamada rectangular"/>
          <p:cNvSpPr/>
          <p:nvPr/>
        </p:nvSpPr>
        <p:spPr>
          <a:xfrm>
            <a:off x="5715008" y="785794"/>
            <a:ext cx="1857388" cy="357190"/>
          </a:xfrm>
          <a:prstGeom prst="wedgeRectCallout">
            <a:avLst>
              <a:gd name="adj1" fmla="val -83230"/>
              <a:gd name="adj2" fmla="val 16267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dirty="0" smtClean="0"/>
              <a:t>DEBE SER</a:t>
            </a:r>
            <a:endParaRPr lang="es-CO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C6174EC-384A-4DE7-8656-5E9FC9DA4448}" type="slidenum">
              <a:rPr lang="es-CO" smtClean="0"/>
              <a:pPr>
                <a:defRPr/>
              </a:pPr>
              <a:t>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706627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0 Llamada rectangular redondeada"/>
          <p:cNvSpPr/>
          <p:nvPr/>
        </p:nvSpPr>
        <p:spPr>
          <a:xfrm>
            <a:off x="1714480" y="785794"/>
            <a:ext cx="1928826" cy="500066"/>
          </a:xfrm>
          <a:prstGeom prst="wedgeRoundRectCallout">
            <a:avLst>
              <a:gd name="adj1" fmla="val 90471"/>
              <a:gd name="adj2" fmla="val 91651"/>
              <a:gd name="adj3" fmla="val 16667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 smtClean="0"/>
              <a:t>PUEDE SER</a:t>
            </a:r>
            <a:endParaRPr lang="es-CO" sz="1600" dirty="0"/>
          </a:p>
        </p:txBody>
      </p:sp>
      <p:sp>
        <p:nvSpPr>
          <p:cNvPr id="12" name="11 Llamada rectangular"/>
          <p:cNvSpPr/>
          <p:nvPr/>
        </p:nvSpPr>
        <p:spPr>
          <a:xfrm>
            <a:off x="5715008" y="785794"/>
            <a:ext cx="1571636" cy="357190"/>
          </a:xfrm>
          <a:prstGeom prst="wedgeRectCallout">
            <a:avLst>
              <a:gd name="adj1" fmla="val -83230"/>
              <a:gd name="adj2" fmla="val 1626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3" name="12 Llamada rectangular"/>
          <p:cNvSpPr/>
          <p:nvPr/>
        </p:nvSpPr>
        <p:spPr>
          <a:xfrm>
            <a:off x="5715008" y="785794"/>
            <a:ext cx="1857388" cy="357190"/>
          </a:xfrm>
          <a:prstGeom prst="wedgeRectCallout">
            <a:avLst>
              <a:gd name="adj1" fmla="val -83230"/>
              <a:gd name="adj2" fmla="val 16267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1600" dirty="0" smtClean="0"/>
              <a:t>DEBE SER</a:t>
            </a:r>
            <a:endParaRPr lang="es-CO" sz="1600" dirty="0"/>
          </a:p>
        </p:txBody>
      </p:sp>
      <p:sp>
        <p:nvSpPr>
          <p:cNvPr id="10" name="9 Rectángulo"/>
          <p:cNvSpPr/>
          <p:nvPr/>
        </p:nvSpPr>
        <p:spPr>
          <a:xfrm>
            <a:off x="928662" y="3929066"/>
            <a:ext cx="7000924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s-CO" sz="2400" b="1" dirty="0" smtClean="0">
                <a:ln/>
                <a:solidFill>
                  <a:schemeClr val="accent3"/>
                </a:solidFill>
              </a:rPr>
              <a:t>Cada persona puede poseer uno o muchos carros. Cada carro debe pertenecer a una y solo una persona.</a:t>
            </a:r>
            <a:endParaRPr lang="es-CO" sz="24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08630"/>
          </a:xfrm>
        </p:spPr>
        <p:txBody>
          <a:bodyPr>
            <a:normAutofit/>
          </a:bodyPr>
          <a:lstStyle/>
          <a:p>
            <a:r>
              <a:rPr lang="es-CO" sz="2000" dirty="0" smtClean="0"/>
              <a:t>EJEMPLOS</a:t>
            </a:r>
            <a:endParaRPr lang="es-CO" sz="20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000108"/>
            <a:ext cx="3893654" cy="5500726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s-ES_tradnl" sz="1800" dirty="0" smtClean="0"/>
              <a:t>Cada CURSO puede ser lugar de una o más EVALUACIONES</a:t>
            </a:r>
            <a:endParaRPr lang="es-CO" sz="1800" dirty="0" smtClean="0"/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s-ES_tradnl" sz="1800" dirty="0" smtClean="0"/>
              <a:t>Cada EVALUACIÓN debe corresponder a uno y sólo un CURSO</a:t>
            </a: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s-ES_tradnl" sz="1800" dirty="0" smtClean="0"/>
              <a:t>Cada MATERIA puede ser tema de una o más EVALUACIONES  y Cada EVALUACIÓN debe hacerse sobre una y sólo una MATERIA</a:t>
            </a: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s-CO" sz="1800" dirty="0" smtClean="0"/>
              <a:t>Cada EVALUACIÓN debe efectuarse para uno o más alumnos  y Cada ALUMNO puede presentar una o más EVALUACIONES</a:t>
            </a: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endParaRPr lang="es-CO" sz="1800" dirty="0" smtClean="0"/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endParaRPr lang="es-CO" sz="1800" dirty="0" smtClean="0">
              <a:latin typeface="Arial"/>
              <a:ea typeface="Times New Roman"/>
              <a:cs typeface="Times New Roman"/>
            </a:endParaRPr>
          </a:p>
          <a:p>
            <a:endParaRPr lang="es-CO" sz="1800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5</a:t>
            </a:fld>
            <a:endParaRPr lang="es-CO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214282" y="2143116"/>
          <a:ext cx="3905250" cy="1990725"/>
        </p:xfrm>
        <a:graphic>
          <a:graphicData uri="http://schemas.openxmlformats.org/presentationml/2006/ole">
            <p:oleObj spid="_x0000_s28673" name="Picture" r:id="rId3" imgW="3906520" imgH="199136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08630"/>
          </a:xfrm>
        </p:spPr>
        <p:txBody>
          <a:bodyPr>
            <a:normAutofit/>
          </a:bodyPr>
          <a:lstStyle/>
          <a:p>
            <a:r>
              <a:rPr lang="es-CO" sz="2000" dirty="0" smtClean="0"/>
              <a:t>EJEMPLOS</a:t>
            </a:r>
            <a:endParaRPr lang="es-CO" sz="20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43372" y="714356"/>
            <a:ext cx="3893654" cy="3071834"/>
          </a:xfrm>
        </p:spPr>
        <p:txBody>
          <a:bodyPr>
            <a:normAutofit/>
          </a:bodyPr>
          <a:lstStyle/>
          <a:p>
            <a:r>
              <a:rPr lang="es-ES_tradnl" sz="1800" dirty="0" smtClean="0"/>
              <a:t>Un CURSO debe estar dirigido por uno y sólo uno un PROFESOR  y</a:t>
            </a:r>
            <a:endParaRPr lang="es-CO" sz="1800" dirty="0" smtClean="0"/>
          </a:p>
          <a:p>
            <a:r>
              <a:rPr lang="es-ES_tradnl" sz="1800" dirty="0" smtClean="0"/>
              <a:t>Un PROFESOR puede estar asignado a uno y sólo un CURSO</a:t>
            </a:r>
          </a:p>
          <a:p>
            <a:endParaRPr lang="es-CO" sz="1800" dirty="0" smtClean="0"/>
          </a:p>
          <a:p>
            <a:r>
              <a:rPr lang="es-ES_tradnl" sz="1800" dirty="0" smtClean="0"/>
              <a:t>Un CURSO debe estar localizado en una y sólo un AULA  y</a:t>
            </a:r>
            <a:endParaRPr lang="es-CO" sz="1800" dirty="0" smtClean="0"/>
          </a:p>
          <a:p>
            <a:r>
              <a:rPr lang="es-ES_tradnl" sz="1800" dirty="0" smtClean="0"/>
              <a:t>Un AULA puede estar asignada a uno y sólo un CURSO</a:t>
            </a:r>
            <a:endParaRPr lang="es-CO" sz="1800" dirty="0" smtClean="0"/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endParaRPr lang="es-CO" sz="1800" dirty="0" smtClean="0"/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endParaRPr lang="es-CO" sz="1800" dirty="0" smtClean="0">
              <a:latin typeface="Arial"/>
              <a:ea typeface="Times New Roman"/>
              <a:cs typeface="Times New Roman"/>
            </a:endParaRPr>
          </a:p>
          <a:p>
            <a:endParaRPr lang="es-CO" sz="1800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6</a:t>
            </a:fld>
            <a:endParaRPr lang="es-CO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graphicFrame>
        <p:nvGraphicFramePr>
          <p:cNvPr id="61443" name="Object 3"/>
          <p:cNvGraphicFramePr>
            <a:graphicFrameLocks noChangeAspect="1"/>
          </p:cNvGraphicFramePr>
          <p:nvPr/>
        </p:nvGraphicFramePr>
        <p:xfrm>
          <a:off x="285720" y="1357298"/>
          <a:ext cx="3743325" cy="1485900"/>
        </p:xfrm>
        <a:graphic>
          <a:graphicData uri="http://schemas.openxmlformats.org/presentationml/2006/ole">
            <p:oleObj spid="_x0000_s61443" name="Picture" r:id="rId3" imgW="3739896" imgH="1487424" progId="Word.Picture.8">
              <p:embed/>
            </p:oleObj>
          </a:graphicData>
        </a:graphic>
      </p:graphicFrame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graphicFrame>
        <p:nvGraphicFramePr>
          <p:cNvPr id="61445" name="Object 5"/>
          <p:cNvGraphicFramePr>
            <a:graphicFrameLocks noChangeAspect="1"/>
          </p:cNvGraphicFramePr>
          <p:nvPr/>
        </p:nvGraphicFramePr>
        <p:xfrm>
          <a:off x="214282" y="3857628"/>
          <a:ext cx="4786346" cy="928694"/>
        </p:xfrm>
        <a:graphic>
          <a:graphicData uri="http://schemas.openxmlformats.org/presentationml/2006/ole">
            <p:oleObj spid="_x0000_s61445" name="Picture" r:id="rId4" imgW="3221736" imgH="615696" progId="Word.Picture.8">
              <p:embed/>
            </p:oleObj>
          </a:graphicData>
        </a:graphic>
      </p:graphicFrame>
      <p:sp>
        <p:nvSpPr>
          <p:cNvPr id="12" name="11 Rectángulo"/>
          <p:cNvSpPr/>
          <p:nvPr/>
        </p:nvSpPr>
        <p:spPr>
          <a:xfrm>
            <a:off x="3286116" y="507207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dirty="0" smtClean="0"/>
              <a:t>Cada TIQUETE debe ser para uno y sólo un PASAJERO  y</a:t>
            </a:r>
            <a:endParaRPr lang="es-CO" dirty="0" smtClean="0"/>
          </a:p>
          <a:p>
            <a:pPr>
              <a:buFont typeface="Arial" pitchFamily="34" charset="0"/>
              <a:buChar char="•"/>
            </a:pPr>
            <a:r>
              <a:rPr lang="es-ES_tradnl" dirty="0" smtClean="0"/>
              <a:t>Cada PASAJERO puede ser dueño de uno o más TIQUETES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MAPEO DE Mapeo del Diagrama E-R</a:t>
            </a:r>
            <a:endParaRPr lang="es-CO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2"/>
          </p:nvPr>
        </p:nvSpPr>
        <p:spPr>
          <a:xfrm>
            <a:off x="5429256" y="3643314"/>
            <a:ext cx="3429000" cy="1920240"/>
          </a:xfrm>
        </p:spPr>
        <p:txBody>
          <a:bodyPr>
            <a:normAutofit lnSpcReduction="10000"/>
          </a:bodyPr>
          <a:lstStyle/>
          <a:p>
            <a:pPr algn="just"/>
            <a:r>
              <a:rPr lang="es-CO" sz="2800" dirty="0" smtClean="0"/>
              <a:t>Este proceso consiste en destruir todas las relaciones, teniendo presente la </a:t>
            </a:r>
            <a:r>
              <a:rPr lang="es-CO" sz="2800" dirty="0" err="1" smtClean="0"/>
              <a:t>cardinalidad</a:t>
            </a:r>
            <a:r>
              <a:rPr lang="es-CO" sz="2800" dirty="0" smtClean="0"/>
              <a:t>.</a:t>
            </a:r>
          </a:p>
          <a:p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4C1DC3-F085-4B09-9A97-A7F36CB99775}" type="slidenum">
              <a:rPr lang="es-CO" smtClean="0"/>
              <a:pPr>
                <a:defRPr/>
              </a:pPr>
              <a:t>7</a:t>
            </a:fld>
            <a:endParaRPr lang="es-CO"/>
          </a:p>
        </p:txBody>
      </p:sp>
      <p:pic>
        <p:nvPicPr>
          <p:cNvPr id="7" name="6 Marcador de posición de imagen" descr="image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0189" r="3018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5733571" y="3267561"/>
            <a:ext cx="5715040" cy="465754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>Mapeo de diagramas</a:t>
            </a:r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6174EC-384A-4DE7-8656-5E9FC9DA4448}" type="slidenum">
              <a:rPr lang="es-CO" smtClean="0"/>
              <a:pPr>
                <a:defRPr/>
              </a:pPr>
              <a:t>8</a:t>
            </a:fld>
            <a:endParaRPr lang="es-CO"/>
          </a:p>
        </p:txBody>
      </p:sp>
      <p:sp>
        <p:nvSpPr>
          <p:cNvPr id="6" name="5 Rectángulo"/>
          <p:cNvSpPr/>
          <p:nvPr/>
        </p:nvSpPr>
        <p:spPr>
          <a:xfrm>
            <a:off x="428596" y="4786322"/>
            <a:ext cx="74295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 smtClean="0"/>
              <a:t>Se tiene una empresa desarrollando varios proyectos, a los que son asignados varios empleados, pero cada empleado solo esta vinculado a un proyecto, en un momento dado. Cada proyecto consume diferentes recursos en cantidades </a:t>
            </a:r>
            <a:r>
              <a:rPr lang="es-CO" dirty="0" smtClean="0"/>
              <a:t>determinadas. </a:t>
            </a:r>
            <a:r>
              <a:rPr lang="es-CO" dirty="0" smtClean="0"/>
              <a:t>Los empleados pueden tener personas beneficiarias (hijos, esposas, padres, etc.). </a:t>
            </a:r>
            <a:endParaRPr lang="es-CO" dirty="0"/>
          </a:p>
        </p:txBody>
      </p:sp>
      <p:pic>
        <p:nvPicPr>
          <p:cNvPr id="62466" name="Picture 2" descr="C:\Users\SONY\Pictures\otro modelo m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6255" y="76190"/>
            <a:ext cx="6231827" cy="449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357166"/>
            <a:ext cx="7242048" cy="605808"/>
          </a:xfrm>
        </p:spPr>
        <p:txBody>
          <a:bodyPr/>
          <a:lstStyle/>
          <a:p>
            <a:r>
              <a:rPr lang="es-CO" dirty="0" smtClean="0"/>
              <a:t>Mapeo del Diagrama E-R</a:t>
            </a:r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CO" smtClean="0"/>
              <a:t>Ing. Sonia Godoy Hortua</a:t>
            </a:r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CABE45-9EEB-4BE4-9086-77BA236B76B9}" type="slidenum">
              <a:rPr lang="es-CO" smtClean="0"/>
              <a:pPr>
                <a:defRPr/>
              </a:pPr>
              <a:t>9</a:t>
            </a:fld>
            <a:endParaRPr lang="es-CO"/>
          </a:p>
        </p:txBody>
      </p:sp>
      <p:pic>
        <p:nvPicPr>
          <p:cNvPr id="63490" name="Picture 2" descr="C:\Users\SONY\Pictures\modelo mer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736" y="1573209"/>
            <a:ext cx="7674850" cy="4427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7_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7_Mirador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irador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687</Words>
  <Application>Microsoft Office PowerPoint</Application>
  <PresentationFormat>Presentación en pantalla (4:3)</PresentationFormat>
  <Paragraphs>77</Paragraphs>
  <Slides>14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7" baseType="lpstr">
      <vt:lpstr>7_Mirador</vt:lpstr>
      <vt:lpstr>Opulento</vt:lpstr>
      <vt:lpstr>Picture</vt:lpstr>
      <vt:lpstr>DISEÑO DE BASES DE DATOS</vt:lpstr>
      <vt:lpstr>PASOS PARA LA REPRESENTACION DEL MODELO </vt:lpstr>
      <vt:lpstr>Diapositiva 3</vt:lpstr>
      <vt:lpstr>Diapositiva 4</vt:lpstr>
      <vt:lpstr>EJEMPLOS</vt:lpstr>
      <vt:lpstr>EJEMPLOS</vt:lpstr>
      <vt:lpstr>MAPEO DE Mapeo del Diagrama E-R</vt:lpstr>
      <vt:lpstr>Mapeo de diagramas</vt:lpstr>
      <vt:lpstr>Mapeo del Diagrama E-R</vt:lpstr>
      <vt:lpstr>Mapeo de relaciones 1:1.</vt:lpstr>
      <vt:lpstr>Mapeo de relaciones 1:n.</vt:lpstr>
      <vt:lpstr>Mapeo de relaciones n:n.</vt:lpstr>
      <vt:lpstr>Resultado final</vt:lpstr>
      <vt:lpstr>Paso del Modelo Entidad-Relación al Modelo Relacional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MODELADO DE PROCESOS</dc:title>
  <dc:creator>SONY</dc:creator>
  <cp:lastModifiedBy>SONY</cp:lastModifiedBy>
  <cp:revision>49</cp:revision>
  <dcterms:created xsi:type="dcterms:W3CDTF">2011-04-10T23:19:21Z</dcterms:created>
  <dcterms:modified xsi:type="dcterms:W3CDTF">2013-08-28T22:04:04Z</dcterms:modified>
</cp:coreProperties>
</file>